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48"/>
  </p:notesMasterIdLst>
  <p:sldIdLst>
    <p:sldId id="278" r:id="rId2"/>
    <p:sldId id="279" r:id="rId3"/>
    <p:sldId id="280" r:id="rId4"/>
    <p:sldId id="281" r:id="rId5"/>
    <p:sldId id="294" r:id="rId6"/>
    <p:sldId id="283" r:id="rId7"/>
    <p:sldId id="297" r:id="rId8"/>
    <p:sldId id="368" r:id="rId9"/>
    <p:sldId id="298" r:id="rId10"/>
    <p:sldId id="358" r:id="rId11"/>
    <p:sldId id="369" r:id="rId12"/>
    <p:sldId id="361" r:id="rId13"/>
    <p:sldId id="359" r:id="rId14"/>
    <p:sldId id="360" r:id="rId15"/>
    <p:sldId id="300" r:id="rId16"/>
    <p:sldId id="301" r:id="rId17"/>
    <p:sldId id="351" r:id="rId18"/>
    <p:sldId id="357" r:id="rId19"/>
    <p:sldId id="352" r:id="rId20"/>
    <p:sldId id="302" r:id="rId21"/>
    <p:sldId id="355" r:id="rId22"/>
    <p:sldId id="303" r:id="rId23"/>
    <p:sldId id="329" r:id="rId24"/>
    <p:sldId id="304" r:id="rId25"/>
    <p:sldId id="337" r:id="rId26"/>
    <p:sldId id="306" r:id="rId27"/>
    <p:sldId id="354" r:id="rId28"/>
    <p:sldId id="326" r:id="rId29"/>
    <p:sldId id="328" r:id="rId30"/>
    <p:sldId id="312" r:id="rId31"/>
    <p:sldId id="315" r:id="rId32"/>
    <p:sldId id="325" r:id="rId33"/>
    <p:sldId id="353" r:id="rId34"/>
    <p:sldId id="317" r:id="rId35"/>
    <p:sldId id="318" r:id="rId36"/>
    <p:sldId id="313" r:id="rId37"/>
    <p:sldId id="319" r:id="rId38"/>
    <p:sldId id="321" r:id="rId39"/>
    <p:sldId id="324" r:id="rId40"/>
    <p:sldId id="322" r:id="rId41"/>
    <p:sldId id="345" r:id="rId42"/>
    <p:sldId id="347" r:id="rId43"/>
    <p:sldId id="349" r:id="rId44"/>
    <p:sldId id="350" r:id="rId45"/>
    <p:sldId id="370" r:id="rId46"/>
    <p:sldId id="293" r:id="rId47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364" autoAdjust="0"/>
  </p:normalViewPr>
  <p:slideViewPr>
    <p:cSldViewPr snapToGrid="0" snapToObjects="1">
      <p:cViewPr varScale="1">
        <p:scale>
          <a:sx n="69" d="100"/>
          <a:sy n="69" d="100"/>
        </p:scale>
        <p:origin x="780" y="72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68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8A0F1F4A-0645-53F9-4341-904BF8503A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6482" y="1026942"/>
            <a:ext cx="10670552" cy="1209821"/>
          </a:xfrm>
        </p:spPr>
        <p:txBody>
          <a:bodyPr/>
          <a:lstStyle/>
          <a:p>
            <a:r>
              <a:rPr lang="en-IN" sz="5400" dirty="0"/>
              <a:t>FLIGHT PRICE PREDICTION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5DCF7A-2AA2-785A-FD9B-3EA638659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6973" y="2600535"/>
            <a:ext cx="4762500" cy="267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BC7D49-C7CD-4725-1E26-7069E6B4D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D8157C1-B1A5-1FC9-80F9-A4244827B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208" y="1573306"/>
            <a:ext cx="7285037" cy="431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126C69-D4EA-F14D-3A32-9E351D9D2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208" y="6097642"/>
            <a:ext cx="8487960" cy="5525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F65406-9038-1D0F-BF5C-D51F8E18E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870" y="238094"/>
            <a:ext cx="2400635" cy="438211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E7C87A3-4137-6EFF-F474-9203B8C8E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208" y="1613647"/>
            <a:ext cx="7285037" cy="431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009791-43A7-366B-8EF0-8B9AC75B5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666" y="676305"/>
            <a:ext cx="1209844" cy="3715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EAE2D0-A4A9-F224-44E2-BDCC02032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3177" y="1015480"/>
            <a:ext cx="3188787" cy="34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20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BC7D49-C7CD-4725-1E26-7069E6B4D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4B0F57-A3C6-FCE9-0200-DE04EEFDD1E2}"/>
              </a:ext>
            </a:extLst>
          </p:cNvPr>
          <p:cNvSpPr txBox="1"/>
          <p:nvPr/>
        </p:nvSpPr>
        <p:spPr>
          <a:xfrm>
            <a:off x="1183341" y="757655"/>
            <a:ext cx="9533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Analysis of Data after Cleaning the Data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C0A9706-F579-529C-1DBC-9645D1B4D484}"/>
              </a:ext>
            </a:extLst>
          </p:cNvPr>
          <p:cNvSpPr txBox="1">
            <a:spLocks/>
          </p:cNvSpPr>
          <p:nvPr/>
        </p:nvSpPr>
        <p:spPr>
          <a:xfrm>
            <a:off x="1056401" y="1842246"/>
            <a:ext cx="10709775" cy="4303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Yes, airfares change frequently, in a minute it get changes. 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They move in small increments or in large jumps.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Yes they tend to go up or down over time.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Buy afternoon flight ticket with having No stop and 1 month earlier if possible so that we can save the most by taking the least risk.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Flight price increases as we get near to departure date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No Indigo is not cheaper than Jet Airways. But it is purchased most. There is a little difference in the fare of both flights.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Morning flights are expensive mostly early morning that is 4AM flights.</a:t>
            </a:r>
            <a:endParaRPr lang="en-IN" sz="2000" dirty="0">
              <a:solidFill>
                <a:schemeClr val="tx1"/>
              </a:solidFill>
            </a:endParaRPr>
          </a:p>
          <a:p>
            <a:endParaRPr 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634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BC7D49-C7CD-4725-1E26-7069E6B4D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2EE48B-65BA-70A8-21FF-329503FE7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116" y="594360"/>
            <a:ext cx="1514686" cy="504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CB9AA8-C071-6F69-EF7E-A04BA29B4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220" y="1197598"/>
            <a:ext cx="1838582" cy="4286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9E5497-8EEE-4BBE-1650-1D3B3C353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2034" y="1706965"/>
            <a:ext cx="5372850" cy="5144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C29668-264E-8694-09F2-B73D90AD49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243" y="2576951"/>
            <a:ext cx="8907118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96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BC7D49-C7CD-4725-1E26-7069E6B4D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C942D5-C591-FEE8-AC17-4D8238736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011" y="594360"/>
            <a:ext cx="5125165" cy="12384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7D4CB2-D8F0-F1E1-E0FA-3612FDDCE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011" y="2096871"/>
            <a:ext cx="3962953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687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BC7D49-C7CD-4725-1E26-7069E6B4D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73A232-7730-FE08-88C0-57C99F3AE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435" y="3546167"/>
            <a:ext cx="7144747" cy="24688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ECFE79-1FF0-6A65-DA06-C30DA9DAC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435" y="842989"/>
            <a:ext cx="3924848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05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49624"/>
            <a:ext cx="10671048" cy="900952"/>
          </a:xfrm>
        </p:spPr>
        <p:txBody>
          <a:bodyPr/>
          <a:lstStyle/>
          <a:p>
            <a:r>
              <a:rPr lang="en-IN" b="1" i="0" dirty="0">
                <a:effectLst/>
                <a:latin typeface="-apple-system"/>
              </a:rPr>
              <a:t>Checking Correlation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E2A5E5-8913-D2BA-D031-58E2551E8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723" y="2472300"/>
            <a:ext cx="9459645" cy="3759015"/>
          </a:xfrm>
          <a:prstGeom prst="rect">
            <a:avLst/>
          </a:prstGeom>
        </p:spPr>
      </p:pic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79EF5781-BC28-8985-5B31-9C1D072AB99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23480496"/>
              </p:ext>
            </p:extLst>
          </p:nvPr>
        </p:nvGraphicFramePr>
        <p:xfrm>
          <a:off x="1038214" y="1076984"/>
          <a:ext cx="10400930" cy="1314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00930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</a:tblGrid>
              <a:tr h="1314634"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Correlation is checked for relation between the dependent and independent variables. 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Also Checked through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HeatMap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BarPlot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(Visualization)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869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46D75B-B93B-E42C-EA2E-1EEC36EC8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305" y="311972"/>
            <a:ext cx="4143953" cy="44678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5EA5C0-144F-1422-3202-40EFF5EA5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594" y="4779821"/>
            <a:ext cx="4115374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54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60FBD-DBF8-72A7-4ABF-EE419141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89DE5D9-E880-8A15-A454-FA7BA1485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773" y="1801906"/>
            <a:ext cx="9026525" cy="505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26EDDA-3227-D14F-5A8C-1DE156CB2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178" y="457200"/>
            <a:ext cx="8011643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2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60FBD-DBF8-72A7-4ABF-EE419141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5BAE00-1C94-3A86-AB75-86E2BFFEF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682" y="5070838"/>
            <a:ext cx="6982799" cy="1476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FB02AB-6E05-70C0-0F6C-C6B91E885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882" y="1906114"/>
            <a:ext cx="8859486" cy="29717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9067E4-2FD1-3CF9-0CAE-DD5EFB696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208" y="116979"/>
            <a:ext cx="7579485" cy="159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70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60FBD-DBF8-72A7-4ABF-EE419141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DEAE1E-126B-F8FA-E536-0825D5BD5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360" y="5271247"/>
            <a:ext cx="6230219" cy="1047896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265856BA-C290-FCD7-6C22-2EEDC0B61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314324"/>
            <a:ext cx="8572500" cy="509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041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698" y="718611"/>
            <a:ext cx="5693664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AGENDA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1486707"/>
            <a:ext cx="5693664" cy="516958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Introduction​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Problem Statement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Business Goal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Technical Requirement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Exploratory Data Analysis (EDA)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Data Cleaning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Visualization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Data Pre-Processing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Build Model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Save Best Model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Summary​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26220"/>
            <a:ext cx="10671048" cy="929396"/>
          </a:xfrm>
        </p:spPr>
        <p:txBody>
          <a:bodyPr/>
          <a:lstStyle/>
          <a:p>
            <a:r>
              <a:rPr lang="en-IN" b="1" i="0" dirty="0">
                <a:effectLst/>
                <a:latin typeface="-apple-system"/>
              </a:rPr>
              <a:t>Checking Outliers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5F01B3-0C3E-1A2E-12D0-9275D1F1C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435" y="2534301"/>
            <a:ext cx="6938683" cy="207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8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21</a:t>
            </a:fld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EDE6293-B250-96F3-D962-6E4D40B1F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988" y="860613"/>
            <a:ext cx="9103659" cy="535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352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57200"/>
            <a:ext cx="10671048" cy="658906"/>
          </a:xfrm>
        </p:spPr>
        <p:txBody>
          <a:bodyPr/>
          <a:lstStyle/>
          <a:p>
            <a:r>
              <a:rPr lang="en-IN" b="1" i="0" dirty="0">
                <a:effectLst/>
                <a:latin typeface="-apple-system"/>
              </a:rPr>
              <a:t>Removing Outliers</a:t>
            </a:r>
            <a:br>
              <a:rPr lang="en-IN" b="1" i="0" dirty="0">
                <a:effectLst/>
                <a:latin typeface="-apple-system"/>
              </a:rPr>
            </a:b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705AB9BF-07E9-9DED-DB8B-F644759C8FD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193666595"/>
              </p:ext>
            </p:extLst>
          </p:nvPr>
        </p:nvGraphicFramePr>
        <p:xfrm>
          <a:off x="758952" y="1713194"/>
          <a:ext cx="10400930" cy="14065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00930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</a:tblGrid>
              <a:tr h="1406523"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IN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Checking two methods and compare between them which is give less percentage loss and then using that method for further process.</a:t>
                      </a:r>
                    </a:p>
                    <a:p>
                      <a:pPr marL="342900" indent="-342900" algn="just">
                        <a:buFont typeface="+mj-lt"/>
                        <a:buAutoNum type="arabicPeriod"/>
                      </a:pPr>
                      <a:r>
                        <a:rPr lang="en-IN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Zscore</a:t>
                      </a:r>
                      <a:r>
                        <a:rPr lang="en-IN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method using </a:t>
                      </a:r>
                      <a:r>
                        <a:rPr lang="en-IN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Scipy</a:t>
                      </a:r>
                      <a:endParaRPr lang="en-IN" sz="18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fr-F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IQR (Inter Quantile Range) </a:t>
                      </a:r>
                      <a:r>
                        <a:rPr lang="fr-FR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method</a:t>
                      </a:r>
                      <a:endParaRPr lang="fr-FR" sz="18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897" marR="96897" marT="48449" marB="48449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22</a:t>
            </a:fld>
            <a:endParaRPr lang="en-US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5BA4F1D-1830-C965-3B1F-75159BA555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0398595"/>
              </p:ext>
            </p:extLst>
          </p:nvPr>
        </p:nvGraphicFramePr>
        <p:xfrm>
          <a:off x="758952" y="1142073"/>
          <a:ext cx="10400930" cy="658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00930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</a:tblGrid>
              <a:tr h="658907"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i="1" dirty="0">
                          <a:solidFill>
                            <a:schemeClr val="tx1"/>
                          </a:solidFill>
                          <a:effectLst/>
                        </a:rPr>
                        <a:t>Outliers are removed only from continuous features and not from target</a:t>
                      </a:r>
                      <a:endParaRPr lang="en-US" sz="1900" dirty="0">
                        <a:solidFill>
                          <a:schemeClr val="tx1"/>
                        </a:solidFill>
                        <a:latin typeface="Georgia" panose="02040502050405020303" pitchFamily="18" charset="0"/>
                        <a:cs typeface="Sabon Next LT" panose="02000500000000000000" pitchFamily="2" charset="0"/>
                      </a:endParaRPr>
                    </a:p>
                  </a:txBody>
                  <a:tcPr marL="96897" marR="96897" marT="48449" marB="48449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A0C13118-826D-C7FB-F460-FD74D2143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52" y="3225936"/>
            <a:ext cx="4020111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133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23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4F3AC9-A56E-5822-17EF-31F121155D9F}"/>
              </a:ext>
            </a:extLst>
          </p:cNvPr>
          <p:cNvSpPr txBox="1"/>
          <p:nvPr/>
        </p:nvSpPr>
        <p:spPr>
          <a:xfrm>
            <a:off x="1627093" y="4713656"/>
            <a:ext cx="9148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Comparing shape of old and new </a:t>
            </a:r>
            <a:r>
              <a:rPr lang="en-IN" dirty="0" err="1"/>
              <a:t>DataFrame</a:t>
            </a:r>
            <a:r>
              <a:rPr lang="en-IN" dirty="0"/>
              <a:t> after outliers removal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A8934B-1C3D-5C14-D993-C35994CC619D}"/>
              </a:ext>
            </a:extLst>
          </p:cNvPr>
          <p:cNvSpPr txBox="1"/>
          <p:nvPr/>
        </p:nvSpPr>
        <p:spPr>
          <a:xfrm>
            <a:off x="1627093" y="453628"/>
            <a:ext cx="898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Comparing shape of old and new </a:t>
            </a:r>
            <a:r>
              <a:rPr lang="en-IN" dirty="0" err="1"/>
              <a:t>DataFrame</a:t>
            </a:r>
            <a:r>
              <a:rPr lang="en-IN" dirty="0"/>
              <a:t> after outliers removal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423E7D-6C0D-921F-DF56-F212D225F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177" y="5082988"/>
            <a:ext cx="5572903" cy="16004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A4E235-4D3F-394D-8954-324766C64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177" y="2333477"/>
            <a:ext cx="7354326" cy="2114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E0EC79-5F97-0899-EDD0-EBDC62C59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4177" y="857598"/>
            <a:ext cx="4963218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818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57200"/>
            <a:ext cx="9245660" cy="806824"/>
          </a:xfrm>
        </p:spPr>
        <p:txBody>
          <a:bodyPr/>
          <a:lstStyle/>
          <a:p>
            <a:pPr algn="l"/>
            <a:r>
              <a:rPr lang="en-IN" b="1" i="0" dirty="0">
                <a:effectLst/>
                <a:latin typeface="-apple-system"/>
              </a:rPr>
              <a:t>Checking Skewness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67FFD5-A9F1-1D73-90B1-3F97494E6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52" y="1176023"/>
            <a:ext cx="4182059" cy="43103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39AD4A-5772-4AAC-FD39-ABB4B955F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479" y="5486400"/>
            <a:ext cx="4172532" cy="11760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CE8B16-E7E1-4CEA-E965-278C1C19B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308" y="2884801"/>
            <a:ext cx="4906060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552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62B41-6281-48FA-A68E-78AAD009D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25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8210EEB-EC52-9794-D167-88BF25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013" y="282388"/>
            <a:ext cx="8553822" cy="629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687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09282"/>
            <a:ext cx="10671048" cy="779930"/>
          </a:xfrm>
        </p:spPr>
        <p:txBody>
          <a:bodyPr/>
          <a:lstStyle/>
          <a:p>
            <a:r>
              <a:rPr lang="en-IN" b="1" i="0" dirty="0">
                <a:effectLst/>
                <a:latin typeface="-apple-system"/>
              </a:rPr>
              <a:t>checking skewness after removal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35D7A0-4740-4277-051C-83C242A0C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381" y="1010476"/>
            <a:ext cx="4286848" cy="39783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9F7778-695C-B41D-5740-13B20CDA2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381" y="4988860"/>
            <a:ext cx="4220164" cy="155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364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457200"/>
            <a:ext cx="10671048" cy="779930"/>
          </a:xfrm>
        </p:spPr>
        <p:txBody>
          <a:bodyPr/>
          <a:lstStyle/>
          <a:p>
            <a:r>
              <a:rPr lang="en-IN" sz="2800" b="1" i="0" dirty="0">
                <a:effectLst/>
                <a:latin typeface="-apple-system"/>
              </a:rPr>
              <a:t>checking skewness after removal Through Visualization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27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E940954-2B11-1E18-FC49-559B77080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3781425"/>
            <a:ext cx="11115675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C1B67B-94BE-1E94-1C9C-9ADBF37AE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972" y="1280024"/>
            <a:ext cx="5611008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3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597F7B-B438-B47B-480C-905E58694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540" y="283927"/>
            <a:ext cx="4182035" cy="8068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D17E10-FF8F-9BC6-BD6E-DE923A7EF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078" y="1449982"/>
            <a:ext cx="3905795" cy="838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076033-DE28-B3FE-C6A9-E1CDB0313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079" y="2554939"/>
            <a:ext cx="4906922" cy="27150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8B06E8-E066-276D-08CC-948149186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6365" y="1449982"/>
            <a:ext cx="5048955" cy="24292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FFB93D-210C-78FE-8784-BC7F002E3F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6365" y="4212520"/>
            <a:ext cx="1991003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316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7F1EF1-3474-4DD7-538E-60B93DE97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783" y="1477931"/>
            <a:ext cx="8478433" cy="390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78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2238"/>
            <a:ext cx="10671048" cy="768096"/>
          </a:xfrm>
        </p:spPr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9DD8E-766C-14EF-5680-56C9C94455F1}"/>
              </a:ext>
            </a:extLst>
          </p:cNvPr>
          <p:cNvSpPr txBox="1"/>
          <p:nvPr/>
        </p:nvSpPr>
        <p:spPr>
          <a:xfrm>
            <a:off x="925697" y="1720840"/>
            <a:ext cx="105043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Anyone who has booked a flight ticket knows how unexpectedly the prices vary. The cheapest available ticket on a given flight gets more and less expensive over time.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This usually happens as an attempt to maximize revenue based on – </a:t>
            </a:r>
          </a:p>
          <a:p>
            <a:pPr algn="just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	1. Time of purchase patterns (making sure last-minute purchases are expensive) </a:t>
            </a:r>
          </a:p>
          <a:p>
            <a:pPr algn="just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	2. Keeping the flight as full as they want it (raising prices on a flight which is  	filling up in order to reduce sales and hold back inventory for those expensive 	last-minute expensive purchases).</a:t>
            </a:r>
          </a:p>
          <a:p>
            <a:pPr algn="just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94CC0B-F2DE-BDF6-8317-D222E16FA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374" y="860612"/>
            <a:ext cx="6677957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147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31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BC3B41-9890-5A4C-EFF0-389C46857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494" y="857765"/>
            <a:ext cx="8145012" cy="4658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65B2A0-06B2-7A47-707C-457C349DF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557" y="6000235"/>
            <a:ext cx="5696745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197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482A7-1662-C1D3-6D75-9930EDBF9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8A897E-BBDA-AFE0-3743-FAB161D10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864" y="594361"/>
            <a:ext cx="7020905" cy="23505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F834C3-78BC-BC99-A0E9-52BA802AC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864" y="2783541"/>
            <a:ext cx="8859486" cy="380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367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482A7-1662-C1D3-6D75-9930EDBF9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CA2C83-CA1C-5A25-4FC6-AF8EF50E2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74" y="484950"/>
            <a:ext cx="4410691" cy="2638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82654F-9EDD-0FEA-CD0F-9055F78FC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74" y="3172204"/>
            <a:ext cx="4563112" cy="32770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978AFD-9042-1BCF-0DF2-CA6ACB519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283" y="457200"/>
            <a:ext cx="6230219" cy="43535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B51E8B-C9DA-63E2-1CD5-49223919F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9469" y="5529236"/>
            <a:ext cx="1933845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4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876DAB-1D40-52FD-AA25-EDFB780E6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731520"/>
            <a:ext cx="6916115" cy="36485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854C4E-0FF0-1CD2-F8A6-8EE430F8A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942" y="4840426"/>
            <a:ext cx="6887536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0328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1E1D9C-CAEA-2164-BFEA-A9A1EFC7A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706" y="1403585"/>
            <a:ext cx="6711546" cy="377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384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0C3DD-48C5-4E34-FBFD-DD7446F11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153" y="1438835"/>
            <a:ext cx="7100047" cy="398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7203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DDC584-B5CA-E9DE-0219-B3B89150B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313" y="1559859"/>
            <a:ext cx="6839373" cy="334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4372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0DC6BB-D88E-3411-6729-E99C2E256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626" y="1438835"/>
            <a:ext cx="7506748" cy="370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9471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F2A90B-E6C4-8D58-263B-676562B62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683" y="1707113"/>
            <a:ext cx="6725348" cy="344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494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530" y="808437"/>
            <a:ext cx="6400800" cy="768096"/>
          </a:xfrm>
        </p:spPr>
        <p:txBody>
          <a:bodyPr/>
          <a:lstStyle/>
          <a:p>
            <a:r>
              <a:rPr lang="en-US" b="1" i="0" dirty="0">
                <a:effectLst/>
                <a:latin typeface="Helvetica Neue"/>
              </a:rPr>
              <a:t>Business Goal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7274" y="1936376"/>
            <a:ext cx="5966150" cy="4760259"/>
          </a:xfrm>
        </p:spPr>
        <p:txBody>
          <a:bodyPr/>
          <a:lstStyle/>
          <a:p>
            <a:pPr algn="just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So, have to work on a project where have to collect data of flight fares with other features and work to make a model to predict fares of flights.</a:t>
            </a:r>
          </a:p>
          <a:p>
            <a:pPr algn="just"/>
            <a:endParaRPr lang="en-US" b="1" i="0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b="1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This project contains three phases: </a:t>
            </a:r>
          </a:p>
          <a:p>
            <a:pPr marL="457200" indent="-457200" algn="just">
              <a:buAutoNum type="alphaLcParenR"/>
            </a:pPr>
            <a:r>
              <a:rPr lang="en-IN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Data Collection Phase</a:t>
            </a:r>
            <a:r>
              <a:rPr lang="en-IN" dirty="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</a:p>
          <a:p>
            <a:pPr marL="457200" indent="-457200" algn="just">
              <a:buAutoNum type="alphaLcParenR"/>
            </a:pPr>
            <a:r>
              <a:rPr lang="en-IN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 Analysis and</a:t>
            </a:r>
          </a:p>
          <a:p>
            <a:pPr marL="457200" indent="-457200" algn="just">
              <a:buAutoNum type="alphaLcParenR"/>
            </a:pPr>
            <a:r>
              <a:rPr lang="en-IN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Model Building Phase.</a:t>
            </a:r>
            <a:endParaRPr lang="en-US" b="1" i="0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91D699-DA01-C74B-A5F6-273BE0074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442" y="1129553"/>
            <a:ext cx="6735115" cy="459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067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F1C21B-3744-8C61-E546-9F975A65E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255" y="594360"/>
            <a:ext cx="6592220" cy="42677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BE8E26-53F4-58D1-C50B-1F5E13E02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254" y="5295809"/>
            <a:ext cx="3134745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6969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42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2879E8C-02C8-A308-AC11-8C972BD0A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917" y="2839692"/>
            <a:ext cx="6782747" cy="374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784E95-8A27-D85C-EE35-21EE8B701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917" y="594360"/>
            <a:ext cx="6782747" cy="175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417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43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2120BBB-BD5F-FB9C-F261-1DFF86A79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617" y="1699225"/>
            <a:ext cx="8458200" cy="470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FE0F64-8F7D-1F2E-5818-E57865698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633" y="380434"/>
            <a:ext cx="6392167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04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929" y="349624"/>
            <a:ext cx="10622639" cy="6051176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3. </a:t>
            </a:r>
            <a:r>
              <a:rPr lang="en-US" b="1" i="0" dirty="0">
                <a:effectLst/>
                <a:latin typeface="-apple-system"/>
              </a:rPr>
              <a:t>Saving the model in CSV format</a:t>
            </a:r>
            <a:br>
              <a:rPr lang="en-US" b="1" i="0" dirty="0">
                <a:effectLst/>
                <a:latin typeface="-apple-system"/>
              </a:rPr>
            </a:br>
            <a:r>
              <a:rPr lang="en-US" b="1" i="0" dirty="0">
                <a:effectLst/>
                <a:latin typeface="-apple-system"/>
              </a:rPr>
              <a:t/>
            </a:r>
            <a:br>
              <a:rPr lang="en-US" b="1" i="0" dirty="0">
                <a:effectLst/>
                <a:latin typeface="-apple-system"/>
              </a:rPr>
            </a:br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A7CF1B-15D3-EBC3-7B7E-353169F4E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917" y="5534810"/>
            <a:ext cx="5134692" cy="58110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B4405C9-298F-9AE1-C638-C97F8DB5A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716" y="249612"/>
            <a:ext cx="5067300" cy="456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865BC8-A644-1CD3-6C1A-667A39DBC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333" y="1313215"/>
            <a:ext cx="3648584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3220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825" y="482480"/>
            <a:ext cx="4169664" cy="667512"/>
          </a:xfrm>
        </p:spPr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8FDE3-DBA4-6A04-C75D-E56FE92EF3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8824" y="1275678"/>
            <a:ext cx="10709775" cy="5273040"/>
          </a:xfrm>
        </p:spPr>
        <p:txBody>
          <a:bodyPr/>
          <a:lstStyle/>
          <a:p>
            <a:pPr algn="just"/>
            <a:r>
              <a:rPr lang="en-US" sz="1800" dirty="0">
                <a:solidFill>
                  <a:schemeClr val="tx1"/>
                </a:solidFill>
                <a:latin typeface="Georgia" panose="02040502050405020303" pitchFamily="18" charset="0"/>
              </a:rPr>
              <a:t>Here we have made a flight price prediction model as </a:t>
            </a:r>
            <a:r>
              <a:rPr lang="en-US" sz="2000" dirty="0">
                <a:solidFill>
                  <a:schemeClr val="tx1"/>
                </a:solidFill>
              </a:rPr>
              <a:t>an attempt to maximize revenue based on – </a:t>
            </a:r>
          </a:p>
          <a:p>
            <a:pPr marL="457200" indent="-457200" algn="just">
              <a:buAutoNum type="arabicPeriod"/>
            </a:pPr>
            <a:r>
              <a:rPr lang="en-US" sz="2000" dirty="0"/>
              <a:t>Time of purchase patterns (making sure last-minute purchases are expensive) </a:t>
            </a:r>
          </a:p>
          <a:p>
            <a:pPr marL="457200" indent="-457200" algn="just">
              <a:buAutoNum type="arabicPeriod"/>
            </a:pPr>
            <a:r>
              <a:rPr lang="en-US" sz="2000" dirty="0"/>
              <a:t>Keeping the flight as full as they want it (raising prices on a flight which is filling up in order to reduce sales and hold back inventory for those expensive last-minute expensive purchases)</a:t>
            </a:r>
          </a:p>
          <a:p>
            <a:pPr algn="just"/>
            <a:endParaRPr lang="en-US" sz="18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algn="just"/>
            <a:r>
              <a:rPr lang="en-US" sz="1800" dirty="0">
                <a:solidFill>
                  <a:schemeClr val="tx1"/>
                </a:solidFill>
                <a:latin typeface="Georgia" panose="02040502050405020303" pitchFamily="18" charset="0"/>
              </a:rPr>
              <a:t>For flight price prediction model, we have done prediction on basis of Data using EDA, Data Cleaning, Data Visualization, Data Pre-processing, Checked Correlation, Removed irrelevant values, Extracted hidden features, Removed Outliers, Removed Skewness and at last train our data by splitting our data through train-test split process. </a:t>
            </a:r>
          </a:p>
          <a:p>
            <a:pPr algn="just"/>
            <a:endParaRPr lang="en-US" sz="18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algn="just"/>
            <a:r>
              <a:rPr lang="en-US" sz="1800" dirty="0">
                <a:solidFill>
                  <a:schemeClr val="tx1"/>
                </a:solidFill>
                <a:latin typeface="Georgia" panose="02040502050405020303" pitchFamily="18" charset="0"/>
              </a:rPr>
              <a:t>Built our model using 5 models and finally selected best model which was giving best accuracy that is Gradient Boosting Regressor. Then tunned our model through Hyper Tunning using </a:t>
            </a:r>
            <a:r>
              <a:rPr lang="en-US" sz="1800" dirty="0" err="1">
                <a:solidFill>
                  <a:schemeClr val="tx1"/>
                </a:solidFill>
                <a:latin typeface="Georgia" panose="02040502050405020303" pitchFamily="18" charset="0"/>
              </a:rPr>
              <a:t>GridSearchCV</a:t>
            </a:r>
            <a:r>
              <a:rPr lang="en-US" sz="1800" dirty="0">
                <a:solidFill>
                  <a:schemeClr val="tx1"/>
                </a:solidFill>
                <a:latin typeface="Georgia" panose="02040502050405020303" pitchFamily="18" charset="0"/>
              </a:rPr>
              <a:t>. And at last compared our predicted and Actual Price of Flight. Thus our project is completed.</a:t>
            </a:r>
          </a:p>
          <a:p>
            <a:endParaRPr lang="en-US" sz="1800" dirty="0">
              <a:latin typeface="Georgia" panose="02040502050405020303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04575" y="457200"/>
            <a:ext cx="987425" cy="274638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1113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2918" y="3601212"/>
            <a:ext cx="4169664" cy="66751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7DFD8-D262-D485-B1F2-817C5A092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0168" y="4447032"/>
            <a:ext cx="4169664" cy="2176272"/>
          </a:xfrm>
        </p:spPr>
        <p:txBody>
          <a:bodyPr/>
          <a:lstStyle/>
          <a:p>
            <a:endParaRPr lang="en-US" dirty="0"/>
          </a:p>
          <a:p>
            <a:r>
              <a:rPr lang="en-US" b="1" dirty="0"/>
              <a:t>Prepared by</a:t>
            </a:r>
            <a:r>
              <a:rPr lang="en-US" dirty="0"/>
              <a:t>: </a:t>
            </a:r>
            <a:r>
              <a:rPr lang="en-US" smtClean="0"/>
              <a:t>Poonam Kaur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SME Name: </a:t>
            </a:r>
            <a:r>
              <a:rPr lang="en-US" dirty="0" err="1"/>
              <a:t>Shwetank</a:t>
            </a:r>
            <a:r>
              <a:rPr lang="en-US" dirty="0"/>
              <a:t> Mishra</a:t>
            </a:r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41" y="320040"/>
            <a:ext cx="7860612" cy="768096"/>
          </a:xfrm>
        </p:spPr>
        <p:txBody>
          <a:bodyPr/>
          <a:lstStyle/>
          <a:p>
            <a:pPr algn="l"/>
            <a:r>
              <a:rPr lang="en-US" sz="3600" b="1" i="0" dirty="0">
                <a:effectLst/>
                <a:latin typeface="Georgia" panose="02040502050405020303" pitchFamily="18" charset="0"/>
              </a:rPr>
              <a:t>Technical Requirements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5850638-8450-CC9F-5BE0-166469165CFA}"/>
              </a:ext>
            </a:extLst>
          </p:cNvPr>
          <p:cNvSpPr txBox="1">
            <a:spLocks/>
          </p:cNvSpPr>
          <p:nvPr/>
        </p:nvSpPr>
        <p:spPr>
          <a:xfrm>
            <a:off x="539496" y="1211311"/>
            <a:ext cx="3965269" cy="47360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AutoNum type="arabicPeriod"/>
            </a:pPr>
            <a:r>
              <a:rPr lang="en-US" sz="2000" b="1" u="sng" dirty="0">
                <a:solidFill>
                  <a:srgbClr val="000000"/>
                </a:solidFill>
                <a:latin typeface="+mj-lt"/>
              </a:rPr>
              <a:t>Data Collection Phase</a:t>
            </a:r>
            <a:r>
              <a:rPr lang="en-US" sz="2000" u="sng" dirty="0">
                <a:solidFill>
                  <a:srgbClr val="000000"/>
                </a:solidFill>
                <a:latin typeface="+mj-lt"/>
              </a:rPr>
              <a:t> </a:t>
            </a:r>
            <a:r>
              <a:rPr lang="en-US" dirty="0">
                <a:solidFill>
                  <a:srgbClr val="000000"/>
                </a:solidFill>
                <a:latin typeface="+mj-lt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dirty="0">
                <a:solidFill>
                  <a:schemeClr val="tx1"/>
                </a:solidFill>
                <a:latin typeface="-apple-system"/>
              </a:rPr>
              <a:t>Scrapped </a:t>
            </a:r>
            <a:r>
              <a:rPr lang="en-US" dirty="0" smtClean="0">
                <a:solidFill>
                  <a:schemeClr val="tx1"/>
                </a:solidFill>
                <a:latin typeface="-apple-system"/>
              </a:rPr>
              <a:t>1501 </a:t>
            </a:r>
            <a:r>
              <a:rPr lang="en-US" dirty="0">
                <a:solidFill>
                  <a:schemeClr val="tx1"/>
                </a:solidFill>
                <a:latin typeface="-apple-system"/>
              </a:rPr>
              <a:t>rows of data 	 from website: Yatra.com  	  </a:t>
            </a:r>
            <a:endParaRPr lang="en-US" sz="1800" dirty="0">
              <a:solidFill>
                <a:schemeClr val="tx1"/>
              </a:solidFill>
              <a:latin typeface="-apple-syste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C07E3E-4EFF-FAAB-44C0-661A3DEFAC39}"/>
              </a:ext>
            </a:extLst>
          </p:cNvPr>
          <p:cNvSpPr txBox="1"/>
          <p:nvPr/>
        </p:nvSpPr>
        <p:spPr>
          <a:xfrm>
            <a:off x="4634127" y="1211311"/>
            <a:ext cx="35035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i="0" dirty="0">
                <a:effectLst/>
                <a:latin typeface="+mj-lt"/>
              </a:rPr>
              <a:t>2. </a:t>
            </a:r>
            <a:r>
              <a:rPr lang="en-IN" sz="2000" b="1" i="0" u="sng" dirty="0">
                <a:effectLst/>
                <a:latin typeface="+mj-lt"/>
              </a:rPr>
              <a:t>Data Analysis</a:t>
            </a:r>
            <a:r>
              <a:rPr lang="en-IN" sz="2000" b="1" i="0" dirty="0">
                <a:effectLst/>
                <a:latin typeface="-apple-system"/>
              </a:rPr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After cleaning the data, you have to do some analysis on the data.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Do airfares change frequently?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Do they move in small increments or in large jumps?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Do they tend to go up or down over time</a:t>
            </a:r>
            <a:r>
              <a:rPr lang="en-US" b="0" i="0" dirty="0" smtClean="0">
                <a:effectLst/>
                <a:latin typeface="-apple-system"/>
              </a:rPr>
              <a:t>?</a:t>
            </a:r>
            <a:endParaRPr lang="en-US" b="0" i="0" dirty="0">
              <a:effectLst/>
              <a:latin typeface="-apple-syste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DBC7F9-6A1C-9CB8-BBFA-0B724E9FFA90}"/>
              </a:ext>
            </a:extLst>
          </p:cNvPr>
          <p:cNvSpPr txBox="1"/>
          <p:nvPr/>
        </p:nvSpPr>
        <p:spPr>
          <a:xfrm>
            <a:off x="8137713" y="1211311"/>
            <a:ext cx="365661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rgbClr val="000000"/>
                </a:solidFill>
                <a:effectLst/>
                <a:latin typeface="+mj-lt"/>
              </a:rPr>
              <a:t>3. Model Building Phase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+mj-lt"/>
              </a:rPr>
              <a:t>: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-apple-system"/>
              </a:rPr>
              <a:t>Data Cleaning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-apple-system"/>
              </a:rPr>
              <a:t>Exploratory Data Analysis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-apple-system"/>
              </a:rPr>
              <a:t>Data Pre-processing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-apple-system"/>
              </a:rPr>
              <a:t>Model Building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-apple-system"/>
              </a:rPr>
              <a:t>Model Evaluation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-apple-system"/>
              </a:rPr>
              <a:t>Selecting the best model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52482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25542-D540-B766-0FA1-10DE2ED04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32104"/>
            <a:ext cx="10671048" cy="1400108"/>
          </a:xfrm>
        </p:spPr>
        <p:txBody>
          <a:bodyPr/>
          <a:lstStyle/>
          <a:p>
            <a:r>
              <a:rPr lang="en-IN" dirty="0"/>
              <a:t>Exploratory Data Analysis (EDA)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D1D31-1A67-703B-DF69-CA8142BF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C7E61B-B4C2-FF13-01E9-3390F16A73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1792" y="2541494"/>
            <a:ext cx="11036808" cy="3996466"/>
          </a:xfrm>
        </p:spPr>
        <p:txBody>
          <a:bodyPr/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Checked Total Numbers of Rows and Column</a:t>
            </a: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Checked</a:t>
            </a:r>
            <a:r>
              <a:rPr lang="en-IN" b="1" i="0" dirty="0">
                <a:solidFill>
                  <a:srgbClr val="000000"/>
                </a:solidFill>
                <a:effectLst/>
                <a:latin typeface="Helvetica Neue"/>
              </a:rPr>
              <a:t> All Column Name</a:t>
            </a: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Checked Data Type of All Data</a:t>
            </a: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Checked</a:t>
            </a:r>
            <a:r>
              <a:rPr lang="en-IN" b="1" i="0" dirty="0">
                <a:solidFill>
                  <a:srgbClr val="000000"/>
                </a:solidFill>
                <a:effectLst/>
                <a:latin typeface="Helvetica Neue"/>
              </a:rPr>
              <a:t> for Null Values</a:t>
            </a:r>
          </a:p>
          <a:p>
            <a:r>
              <a:rPr lang="en-IN" b="1" dirty="0">
                <a:solidFill>
                  <a:srgbClr val="000000"/>
                </a:solidFill>
                <a:latin typeface="Helvetica Neue"/>
              </a:rPr>
              <a:t>Checked for special character present in dataset or not</a:t>
            </a:r>
            <a:endParaRPr lang="en-IN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Checked total number of unique value</a:t>
            </a:r>
          </a:p>
          <a:p>
            <a:r>
              <a:rPr lang="en-US" b="1" dirty="0">
                <a:solidFill>
                  <a:srgbClr val="000000"/>
                </a:solidFill>
                <a:latin typeface="Helvetica Neue"/>
              </a:rPr>
              <a:t>Dropped irrelevant Features </a:t>
            </a:r>
          </a:p>
          <a:p>
            <a:r>
              <a:rPr lang="en-US" b="1" dirty="0">
                <a:solidFill>
                  <a:srgbClr val="000000"/>
                </a:solidFill>
                <a:latin typeface="Helvetica Neue"/>
              </a:rPr>
              <a:t>Replaced duplicate values, special characters  and irrelevant data</a:t>
            </a:r>
          </a:p>
          <a:p>
            <a:r>
              <a:rPr lang="en-IN" b="1" i="0" dirty="0">
                <a:solidFill>
                  <a:srgbClr val="000000"/>
                </a:solidFill>
                <a:effectLst/>
                <a:latin typeface="Helvetica Neue"/>
              </a:rPr>
              <a:t>Checked Information about Data</a:t>
            </a:r>
            <a:endParaRPr lang="en-US" b="1" dirty="0">
              <a:solidFill>
                <a:srgbClr val="000000"/>
              </a:solidFill>
              <a:latin typeface="Helvetica Neue"/>
            </a:endParaRPr>
          </a:p>
          <a:p>
            <a:r>
              <a:rPr lang="en-US" b="1" dirty="0">
                <a:solidFill>
                  <a:srgbClr val="000000"/>
                </a:solidFill>
                <a:latin typeface="Helvetica Neue"/>
              </a:rPr>
              <a:t>Checked all features through visualization.</a:t>
            </a:r>
          </a:p>
        </p:txBody>
      </p:sp>
    </p:spTree>
    <p:extLst>
      <p:ext uri="{BB962C8B-B14F-4D97-AF65-F5344CB8AC3E}">
        <p14:creationId xmlns:p14="http://schemas.microsoft.com/office/powerpoint/2010/main" val="2903841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22" y="347472"/>
            <a:ext cx="10671048" cy="768096"/>
          </a:xfrm>
        </p:spPr>
        <p:txBody>
          <a:bodyPr/>
          <a:lstStyle/>
          <a:p>
            <a:r>
              <a:rPr lang="en-IN" dirty="0"/>
              <a:t>Data Cleaning 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388A1F-FA50-2355-B4BA-6B9D6E2D2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529" y="1580892"/>
            <a:ext cx="4772691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15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6C9C22-7EC7-5D14-28A5-162EFBA18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9" y="836407"/>
            <a:ext cx="3905795" cy="45059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1BFB67-4646-DD6D-212B-A4D5229B7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810" y="3089384"/>
            <a:ext cx="5153744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0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effectLst/>
                <a:latin typeface="-apple-system"/>
              </a:rPr>
              <a:t>Data Visualization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705AB9BF-07E9-9DED-DB8B-F644759C8FD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949435622"/>
              </p:ext>
            </p:extLst>
          </p:nvPr>
        </p:nvGraphicFramePr>
        <p:xfrm>
          <a:off x="968188" y="2102347"/>
          <a:ext cx="10054534" cy="2940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4534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</a:tblGrid>
              <a:tr h="2940300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IN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Univariate Analysis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IN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Using </a:t>
                      </a:r>
                      <a:r>
                        <a:rPr lang="en-IN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Countplot</a:t>
                      </a:r>
                      <a:r>
                        <a:rPr lang="en-IN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en-IN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Histplot</a:t>
                      </a:r>
                      <a:endParaRPr lang="en-IN" sz="18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IN" sz="20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IN" sz="2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Bivariate Analysis (for comparison between features and target)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IN" sz="2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Using </a:t>
                      </a:r>
                      <a:r>
                        <a:rPr lang="en-IN" sz="20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Barplot</a:t>
                      </a:r>
                      <a:endParaRPr lang="en-IN" sz="20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IN" sz="20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IN" sz="2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Multivariate Analysis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IN" sz="2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Using </a:t>
                      </a:r>
                      <a:r>
                        <a:rPr lang="en-IN" sz="20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Pairplot</a:t>
                      </a:r>
                      <a:r>
                        <a:rPr lang="en-IN" sz="2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(comparison between all continuous features and target)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7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{5916432D-F386-4A4A-9AD5-7CF8E464596A}tf78438558_win32</Template>
  <TotalTime>1387</TotalTime>
  <Words>746</Words>
  <Application>Microsoft Office PowerPoint</Application>
  <PresentationFormat>Widescreen</PresentationFormat>
  <Paragraphs>141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7" baseType="lpstr">
      <vt:lpstr>-apple-system</vt:lpstr>
      <vt:lpstr>Arial</vt:lpstr>
      <vt:lpstr>Arial Black</vt:lpstr>
      <vt:lpstr>Arial Regular</vt:lpstr>
      <vt:lpstr>Calibri</vt:lpstr>
      <vt:lpstr>Georgia</vt:lpstr>
      <vt:lpstr>Helvetica Neue</vt:lpstr>
      <vt:lpstr>Sabon Next LT</vt:lpstr>
      <vt:lpstr>Times New Roman</vt:lpstr>
      <vt:lpstr>Wingdings</vt:lpstr>
      <vt:lpstr>Office Theme</vt:lpstr>
      <vt:lpstr>FLIGHT PRICE PREDICTION</vt:lpstr>
      <vt:lpstr>AGENDA</vt:lpstr>
      <vt:lpstr>Introduction</vt:lpstr>
      <vt:lpstr>Business Goal</vt:lpstr>
      <vt:lpstr>Technical Requirements</vt:lpstr>
      <vt:lpstr>Exploratory Data Analysis (EDA)</vt:lpstr>
      <vt:lpstr>Data Cleaning </vt:lpstr>
      <vt:lpstr>PowerPoint Presentation</vt:lpstr>
      <vt:lpstr>Data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Checking Correlation</vt:lpstr>
      <vt:lpstr>PowerPoint Presentation</vt:lpstr>
      <vt:lpstr>PowerPoint Presentation</vt:lpstr>
      <vt:lpstr>PowerPoint Presentation</vt:lpstr>
      <vt:lpstr>PowerPoint Presentation</vt:lpstr>
      <vt:lpstr>Checking Outliers</vt:lpstr>
      <vt:lpstr>PowerPoint Presentation</vt:lpstr>
      <vt:lpstr>Removing Outliers </vt:lpstr>
      <vt:lpstr>PowerPoint Presentation</vt:lpstr>
      <vt:lpstr>Checking Skewness</vt:lpstr>
      <vt:lpstr>PowerPoint Presentation</vt:lpstr>
      <vt:lpstr>checking skewness after removal</vt:lpstr>
      <vt:lpstr>checking skewness after removal Through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3. Saving the model in CSV format  </vt:lpstr>
      <vt:lpstr>SUMMARY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HOUSING PRICE PREDICTION PRESENTATION</dc:title>
  <dc:subject/>
  <dc:creator>archanakumari846@gmail.com</dc:creator>
  <cp:lastModifiedBy>Suraj</cp:lastModifiedBy>
  <cp:revision>161</cp:revision>
  <dcterms:created xsi:type="dcterms:W3CDTF">2022-08-31T15:26:21Z</dcterms:created>
  <dcterms:modified xsi:type="dcterms:W3CDTF">2022-09-28T17:48:10Z</dcterms:modified>
</cp:coreProperties>
</file>